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22" r:id="rId3"/>
    <p:sldId id="423" r:id="rId4"/>
    <p:sldId id="425" r:id="rId5"/>
    <p:sldId id="449" r:id="rId6"/>
    <p:sldId id="451" r:id="rId7"/>
    <p:sldId id="450" r:id="rId8"/>
    <p:sldId id="426" r:id="rId9"/>
    <p:sldId id="427" r:id="rId10"/>
    <p:sldId id="428" r:id="rId11"/>
    <p:sldId id="429" r:id="rId12"/>
    <p:sldId id="430" r:id="rId13"/>
    <p:sldId id="431" r:id="rId14"/>
    <p:sldId id="448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3" r:id="rId25"/>
    <p:sldId id="445" r:id="rId26"/>
    <p:sldId id="454" r:id="rId27"/>
    <p:sldId id="44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0"/>
    <p:restoredTop sz="93662"/>
  </p:normalViewPr>
  <p:slideViewPr>
    <p:cSldViewPr snapToGrid="0" snapToObjects="1">
      <p:cViewPr>
        <p:scale>
          <a:sx n="83" d="100"/>
          <a:sy n="83" d="100"/>
        </p:scale>
        <p:origin x="35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wildml.com/2015/10/recurrent-neural-networks-tutorial-part-3-backpropagation-through-time-and-vanishing-gradients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211.5063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5.png"/><Relationship Id="rId6" Type="http://schemas.openxmlformats.org/officeDocument/2006/relationships/hyperlink" Target="https://imgur.com/gallery/vaNahKE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16.tiff"/><Relationship Id="rId5" Type="http://schemas.openxmlformats.org/officeDocument/2006/relationships/image" Target="../media/image13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s://papers.nips.cc/paper/5346-sequence-to-sequence-learning-with-neural-network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till.pub/2016/augmented-rnns/#attentional-interfaces" TargetMode="Externa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googleblog.com/2016/11/zero-shot-translation-with-googles.html" TargetMode="External"/><Relationship Id="rId3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wiki.tum.de/display/lfdv/Recurrent+Neural+Networks+-+Combination+of+RNN+and+CN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5" Type="http://schemas.openxmlformats.org/officeDocument/2006/relationships/hyperlink" Target="https://youtu.be/mLxsbWAYIpw" TargetMode="Externa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augmented-rnns/" TargetMode="External"/><Relationship Id="rId4" Type="http://schemas.openxmlformats.org/officeDocument/2006/relationships/hyperlink" Target="https://arxiv.org/abs/1611.04558" TargetMode="External"/><Relationship Id="rId5" Type="http://schemas.openxmlformats.org/officeDocument/2006/relationships/hyperlink" Target="https://deepmind.com/blog/wavenet-generative-model-raw-audio/" TargetMode="External"/><Relationship Id="rId6" Type="http://schemas.openxmlformats.org/officeDocument/2006/relationships/hyperlink" Target="https://www.tensorflow.org/tutorials/recurrent" TargetMode="External"/><Relationship Id="rId7" Type="http://schemas.openxmlformats.org/officeDocument/2006/relationships/hyperlink" Target="https://www.tensorflow.org/tutorials/seq2se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50.png"/><Relationship Id="rId8" Type="http://schemas.openxmlformats.org/officeDocument/2006/relationships/hyperlink" Target="http://distill.pub/2016/augmented-rn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s://en.wikipedia.org/wiki/Backpropagation_through_ti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.tif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</a:t>
            </a:r>
            <a:r>
              <a:rPr lang="en-US" dirty="0" smtClean="0"/>
              <a:t>#</a:t>
            </a:r>
            <a:r>
              <a:rPr lang="ru-RU" dirty="0" smtClean="0"/>
              <a:t>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Рекуррентные </a:t>
            </a:r>
            <a:r>
              <a:rPr lang="ru-RU" dirty="0" smtClean="0"/>
              <a:t>нейронные </a:t>
            </a:r>
            <a:r>
              <a:rPr lang="ru-RU" dirty="0" smtClean="0"/>
              <a:t>сети (</a:t>
            </a:r>
            <a:r>
              <a:rPr lang="ru-RU" i="1" dirty="0" smtClean="0"/>
              <a:t>продолжение</a:t>
            </a:r>
            <a:r>
              <a:rPr lang="ru-RU" dirty="0" smtClean="0"/>
              <a:t>)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Проблема с затухающими градиентами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99" y="1543336"/>
            <a:ext cx="5738081" cy="430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tanh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64567" y="5119351"/>
            <a:ext cx="2339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Быстро убывает </a:t>
            </a:r>
            <a:br>
              <a:rPr lang="ru-RU" sz="2400" dirty="0" smtClean="0">
                <a:solidFill>
                  <a:srgbClr val="7030A0"/>
                </a:solidFill>
              </a:rPr>
            </a:br>
            <a:r>
              <a:rPr lang="ru-RU" sz="2400" dirty="0" smtClean="0">
                <a:solidFill>
                  <a:srgbClr val="7030A0"/>
                </a:solidFill>
              </a:rPr>
              <a:t>или взрывается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s-I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1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Gradient clipping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03580" y="6408363"/>
            <a:ext cx="261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arxiv.org/pdf/1211.5063.pdf</a:t>
            </a:r>
            <a:endParaRPr lang="en-US" sz="1200" dirty="0">
              <a:hlinkClick r:id="rId2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Градиенты могут взорваться </a:t>
            </a:r>
            <a:r>
              <a:rPr lang="mr-IN" dirty="0" smtClean="0"/>
              <a:t>–</a:t>
            </a:r>
            <a:r>
              <a:rPr lang="ru-RU" dirty="0" smtClean="0"/>
              <a:t> ограничим их норму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3"/>
          <a:srcRect l="2164" t="34603" r="47095" b="4071"/>
          <a:stretch/>
        </p:blipFill>
        <p:spPr>
          <a:xfrm>
            <a:off x="950785" y="3098800"/>
            <a:ext cx="3887344" cy="157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68" y="1918599"/>
            <a:ext cx="5596731" cy="3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Простая </a:t>
            </a:r>
            <a:r>
              <a:rPr lang="en-US" dirty="0" smtClean="0"/>
              <a:t>RNN</a:t>
            </a:r>
            <a:r>
              <a:rPr lang="ru-RU" dirty="0" smtClean="0"/>
              <a:t> плохо работает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15" t="-143333" r="-2722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2168" y="1063624"/>
            <a:ext cx="10664802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Спасет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38" y="1018372"/>
            <a:ext cx="10660062" cy="4005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86204"/>
            <a:ext cx="5207000" cy="9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</a:t>
            </a:r>
            <a:r>
              <a:rPr lang="ru-RU" dirty="0" smtClean="0"/>
              <a:t>решает проблему затухания градиентов</a:t>
            </a:r>
            <a:endParaRPr lang="en-US" dirty="0"/>
          </a:p>
        </p:txBody>
      </p:sp>
      <p:pic>
        <p:nvPicPr>
          <p:cNvPr id="6" name="vaNahK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171" y="1385886"/>
            <a:ext cx="9167812" cy="51530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5586" y="6400412"/>
            <a:ext cx="2399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imgur.com/gallery/vaNahKE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25281" y="985776"/>
            <a:ext cx="461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smtClean="0"/>
              <a:t>Распространение ошибки на 128 шаге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0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cell state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проходит через все ячейки, </a:t>
                </a:r>
                <a:r>
                  <a:rPr lang="en-US" dirty="0" smtClean="0"/>
                  <a:t>LSTM </a:t>
                </a:r>
                <a:r>
                  <a:rPr lang="ru-RU" dirty="0" smtClean="0"/>
                  <a:t>может забывать или добавлять информацию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r>
                  <a:rPr lang="en-US" dirty="0" smtClean="0"/>
                  <a:t>Gates </a:t>
                </a:r>
                <a:r>
                  <a:rPr lang="ru-RU" dirty="0" smtClean="0"/>
                  <a:t>учат маски для забывания (</a:t>
                </a:r>
                <a:r>
                  <a:rPr lang="en-US" b="1" dirty="0" smtClean="0"/>
                  <a:t>forget</a:t>
                </a:r>
                <a:r>
                  <a:rPr lang="en-US" dirty="0" smtClean="0"/>
                  <a:t>)</a:t>
                </a:r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добавления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input</a:t>
                </a:r>
                <a:r>
                  <a:rPr lang="en-US" dirty="0" smtClean="0"/>
                  <a:t>)</a:t>
                </a:r>
                <a:r>
                  <a:rPr lang="ru-RU" dirty="0" smtClean="0"/>
                  <a:t> и вывода (</a:t>
                </a:r>
                <a:r>
                  <a:rPr lang="en-US" b="1" dirty="0" smtClean="0"/>
                  <a:t>output</a:t>
                </a:r>
                <a:r>
                  <a:rPr lang="ru-RU" dirty="0" smtClean="0"/>
                  <a:t>) </a:t>
                </a:r>
                <a:br>
                  <a:rPr lang="ru-RU" dirty="0" smtClean="0"/>
                </a:br>
                <a:r>
                  <a:rPr lang="ru-RU" dirty="0" smtClean="0"/>
                  <a:t>вектора состояний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/>
          <a:srcRect l="23993" r="27050"/>
          <a:stretch/>
        </p:blipFill>
        <p:spPr>
          <a:xfrm>
            <a:off x="953263" y="3421943"/>
            <a:ext cx="4400408" cy="2776248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5"/>
          <a:srcRect l="30337" t="12941" r="33476" b="17935"/>
          <a:stretch/>
        </p:blipFill>
        <p:spPr>
          <a:xfrm>
            <a:off x="6835895" y="3239693"/>
            <a:ext cx="3991664" cy="2864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51" y="2033732"/>
            <a:ext cx="1073464" cy="1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forget gate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</a:t>
            </a:r>
            <a:r>
              <a:rPr lang="en-US" dirty="0" smtClean="0"/>
              <a:t>input gate </a:t>
            </a:r>
            <a:r>
              <a:rPr lang="ru-RU" dirty="0" smtClean="0"/>
              <a:t>и вклад ячейки в</a:t>
            </a:r>
            <a:r>
              <a:rPr lang="en-US" dirty="0" smtClean="0"/>
              <a:t> </a:t>
            </a:r>
            <a:r>
              <a:rPr lang="ru-RU" dirty="0" smtClean="0"/>
              <a:t>состояние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Обновление состояния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Выдача скрытого состояния наружу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Neural Networks</a:t>
            </a:r>
            <a:r>
              <a:rPr lang="ru-RU" dirty="0" smtClean="0"/>
              <a:t> </a:t>
            </a:r>
            <a:r>
              <a:rPr lang="en-US" dirty="0" smtClean="0"/>
              <a:t>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ru-RU" sz="2800" dirty="0" smtClean="0"/>
              <a:t>Работают с последовательностями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Слов в предложении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Букв в предложении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Отсчетов в аудио сигнале</a:t>
            </a:r>
            <a:r>
              <a:rPr lang="en-US" sz="2400" dirty="0" smtClean="0"/>
              <a:t> (</a:t>
            </a:r>
            <a:r>
              <a:rPr lang="ru-RU" sz="2400" dirty="0" smtClean="0"/>
              <a:t>амплитуда, частота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Пикселей изображения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mr-IN" sz="2400" dirty="0" smtClean="0"/>
              <a:t>…</a:t>
            </a:r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Encoder-decoder (seq2seq)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496" y="1529424"/>
            <a:ext cx="10845800" cy="2476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753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papers.nips.cc/paper/5346-sequence-to-sequence-learning-with-neural-networks.pdf</a:t>
            </a:r>
            <a:endParaRPr lang="en-US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6496" y="1529424"/>
            <a:ext cx="4034404" cy="2573338"/>
          </a:xfrm>
          <a:prstGeom prst="rect">
            <a:avLst/>
          </a:prstGeom>
          <a:solidFill>
            <a:srgbClr val="21F5DA">
              <a:alpha val="1451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79396" y="1529424"/>
            <a:ext cx="6692900" cy="2573338"/>
          </a:xfrm>
          <a:prstGeom prst="rect">
            <a:avLst/>
          </a:prstGeom>
          <a:solidFill>
            <a:srgbClr val="EF2FF6">
              <a:alpha val="10980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66772" y="4351483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44049" y="4356762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1" y="4351483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hidden state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711699" y="4044024"/>
            <a:ext cx="0" cy="3635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8655" y="5066374"/>
            <a:ext cx="1151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Слабое место </a:t>
            </a:r>
            <a:r>
              <a:rPr lang="mr-IN" sz="2400" dirty="0" smtClean="0"/>
              <a:t>–</a:t>
            </a:r>
            <a:r>
              <a:rPr lang="ru-RU" sz="2400" dirty="0" smtClean="0"/>
              <a:t> связь между </a:t>
            </a:r>
            <a:r>
              <a:rPr lang="en-US" sz="2400" dirty="0" smtClean="0"/>
              <a:t>encoder </a:t>
            </a:r>
            <a:r>
              <a:rPr lang="ru-RU" sz="2400" dirty="0" smtClean="0"/>
              <a:t>и </a:t>
            </a:r>
            <a:r>
              <a:rPr lang="en-US" sz="2400" dirty="0" smtClean="0"/>
              <a:t>decoder </a:t>
            </a:r>
            <a:r>
              <a:rPr lang="ru-RU" sz="2400" dirty="0" smtClean="0"/>
              <a:t>только через последний скрытый слой </a:t>
            </a:r>
            <a:r>
              <a:rPr lang="en-US" sz="2400" dirty="0" smtClean="0"/>
              <a:t>encoder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25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http://distill.pub/2016/augmented-rnns/#</a:t>
            </a:r>
            <a:r>
              <a:rPr lang="en-US" sz="1200" dirty="0" smtClean="0">
                <a:hlinkClick r:id="rId2"/>
              </a:rPr>
              <a:t>attentional-interfaces</a:t>
            </a:r>
            <a:endParaRPr lang="en-US" sz="12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5518" y="1041400"/>
            <a:ext cx="803810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Машинный перевод</a:t>
            </a:r>
            <a:r>
              <a:rPr lang="en-US" dirty="0"/>
              <a:t> </a:t>
            </a:r>
            <a:r>
              <a:rPr lang="en-US" dirty="0" smtClean="0"/>
              <a:t>(seq2seq + attention)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2106923"/>
            <a:ext cx="11530012" cy="30219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</a:t>
            </a:r>
            <a:r>
              <a:rPr lang="ru-RU" dirty="0" smtClean="0"/>
              <a:t>-</a:t>
            </a:r>
            <a:r>
              <a:rPr lang="en-US" dirty="0" smtClean="0"/>
              <a:t>language </a:t>
            </a:r>
            <a:r>
              <a:rPr lang="ru-RU" dirty="0" smtClean="0"/>
              <a:t>перевод от</a:t>
            </a:r>
            <a:r>
              <a:rPr lang="en-US" dirty="0" smtClean="0"/>
              <a:t> Google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64083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research.googleblog.com/2016/11/zero-shot-translation-with-googles.html</a:t>
            </a:r>
            <a:endParaRPr lang="en-US" sz="12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Обучение </a:t>
            </a:r>
            <a:r>
              <a:rPr lang="en-US" dirty="0" smtClean="0"/>
              <a:t>encoder </a:t>
            </a:r>
            <a:r>
              <a:rPr lang="ru-RU" dirty="0" smtClean="0"/>
              <a:t>и </a:t>
            </a:r>
            <a:r>
              <a:rPr lang="en-US" dirty="0" smtClean="0"/>
              <a:t>decoder </a:t>
            </a:r>
            <a:r>
              <a:rPr lang="ru-RU" dirty="0" smtClean="0"/>
              <a:t>для каждого языка на разных парах языков одновременно</a:t>
            </a: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62" y="1854200"/>
            <a:ext cx="7358068" cy="38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Распознавание голоса (</a:t>
            </a:r>
            <a:r>
              <a:rPr lang="en-US" dirty="0" smtClean="0"/>
              <a:t>seq2seq + attention)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925329"/>
            <a:ext cx="11530012" cy="3385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captioning (CNN encoder – RNN decoder)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609" y="1041400"/>
            <a:ext cx="6047920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56200" y="6400412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https://wiki.tum.de/display/lfdv/Recurrent+Neural+Networks+-+</a:t>
            </a:r>
            <a:r>
              <a:rPr lang="en-US" sz="1200" dirty="0" smtClean="0">
                <a:hlinkClick r:id="rId3"/>
              </a:rPr>
              <a:t>Combination+of+RNN+and+CNN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203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распознавание рукописного текста</a:t>
            </a:r>
            <a:endParaRPr lang="en-US" dirty="0"/>
          </a:p>
        </p:txBody>
      </p:sp>
      <p:pic>
        <p:nvPicPr>
          <p:cNvPr id="7" name="lstm-rnn-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556" y="912879"/>
            <a:ext cx="10638278" cy="54355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6699" y="6400412"/>
            <a:ext cx="218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youtu.be/mLxsbWAYIpw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3765" y="2292824"/>
            <a:ext cx="461665" cy="14821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Скрытый слой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764" y="4229945"/>
            <a:ext cx="461665" cy="557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Вход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763" y="1107139"/>
            <a:ext cx="461665" cy="71102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mtClean="0"/>
              <a:t>Выход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http://www.wildml.com/2015/09/recurrent-neural-networks-tutorial-part-1-introduction-to-rnns/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://www.fit.vutbr.cz/research/groups/speech/publi/2010/mikolov_interspeech2010_IS100722.pdf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://distill.pub/2016/augmented-rnns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Multilingual Neural Machine </a:t>
            </a:r>
            <a:r>
              <a:rPr lang="en-US" dirty="0" smtClean="0"/>
              <a:t>Translation</a:t>
            </a:r>
            <a:r>
              <a:rPr lang="en-US" b="1" dirty="0" smtClean="0"/>
              <a:t> </a:t>
            </a:r>
            <a:r>
              <a:rPr lang="mr-IN" dirty="0" smtClean="0">
                <a:hlinkClick r:id="rId4"/>
              </a:rPr>
              <a:t>https</a:t>
            </a:r>
            <a:r>
              <a:rPr lang="mr-IN" dirty="0">
                <a:hlinkClick r:id="rId4"/>
              </a:rPr>
              <a:t>://</a:t>
            </a:r>
            <a:r>
              <a:rPr lang="mr-IN" dirty="0" smtClean="0">
                <a:hlinkClick r:id="rId4"/>
              </a:rPr>
              <a:t>arxiv.org/abs/1611.04558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://deepmind.com/blog/wavenet-generative-model-raw-audio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www.tensorflow.org/tutorials/recurrent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www.tensorflow.org/tutorials/seq2seq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устроена простая </a:t>
            </a:r>
            <a:r>
              <a:rPr lang="en-US" dirty="0" smtClean="0"/>
              <a:t>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Работает </a:t>
                </a:r>
                <a:r>
                  <a:rPr lang="ru-RU" b="1" dirty="0"/>
                  <a:t>одинаково</a:t>
                </a:r>
                <a:r>
                  <a:rPr lang="ru-RU" dirty="0"/>
                  <a:t> для каждого элемента </a:t>
                </a:r>
                <a:r>
                  <a:rPr lang="ru-RU" dirty="0" smtClean="0"/>
                  <a:t>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но вычисления зависят </a:t>
                </a:r>
                <a:r>
                  <a:rPr lang="ru-RU" dirty="0"/>
                  <a:t>от предыдущих </a:t>
                </a:r>
                <a:r>
                  <a:rPr lang="ru-RU" dirty="0" smtClean="0"/>
                  <a:t>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Можно </a:t>
                </a:r>
                <a:r>
                  <a:rPr lang="ru-RU" dirty="0"/>
                  <a:t>сказать, что у </a:t>
                </a:r>
                <a:r>
                  <a:rPr lang="en-US" dirty="0"/>
                  <a:t>RNN </a:t>
                </a:r>
                <a:r>
                  <a:rPr lang="ru-RU" dirty="0"/>
                  <a:t>есть память (</a:t>
                </a:r>
                <a:r>
                  <a:rPr lang="ru-RU" b="1" dirty="0"/>
                  <a:t>скрытое </a:t>
                </a:r>
                <a:r>
                  <a:rPr lang="ru-RU" b="1" dirty="0" smtClean="0"/>
                  <a:t>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), </a:t>
                </a:r>
                <a:r>
                  <a:rPr lang="ru-RU" dirty="0"/>
                  <a:t>в которой хранится информация о предыдущих элементах </a:t>
                </a:r>
                <a:r>
                  <a:rPr lang="ru-RU" dirty="0" smtClean="0"/>
                  <a:t>последовательности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  <a:blipFill rotWithShape="0">
                <a:blip r:embed="rId3"/>
                <a:stretch>
                  <a:fillRect l="-952" t="-3106" r="-111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8978" y="834887"/>
            <a:ext cx="11271636" cy="3288571"/>
            <a:chOff x="512335" y="3015522"/>
            <a:chExt cx="11271636" cy="3288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5" y="3015522"/>
              <a:ext cx="8123665" cy="3259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521" y="3287234"/>
              <a:ext cx="3092450" cy="356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521" y="3824986"/>
              <a:ext cx="2573462" cy="34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 smtClean="0"/>
                    <a:t>Пример: </a:t>
                  </a:r>
                  <a:r>
                    <a:rPr lang="ru-RU" sz="2400" dirty="0" smtClean="0"/>
                    <a:t/>
                  </a:r>
                  <a:br>
                    <a:rPr lang="ru-RU" sz="240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 smtClean="0"/>
                    <a:t>–</a:t>
                  </a:r>
                  <a:r>
                    <a:rPr lang="en-US" sz="2400" dirty="0" smtClean="0"/>
                    <a:t> </a:t>
                  </a:r>
                  <a:r>
                    <a:rPr lang="ru-RU" sz="2400" dirty="0" smtClean="0"/>
                    <a:t>слово </a:t>
                  </a:r>
                  <a:r>
                    <a:rPr lang="en-US" sz="2400" dirty="0" smtClean="0"/>
                    <a:t/>
                  </a:r>
                  <a:br>
                    <a:rPr lang="en-US" sz="2400" dirty="0" smtClean="0"/>
                  </a:br>
                  <a:r>
                    <a:rPr lang="ru-RU" sz="2400" dirty="0" smtClean="0"/>
                    <a:t>в предложении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/>
                    <a:t>–</a:t>
                  </a:r>
                  <a:r>
                    <a:rPr lang="en-US" sz="2400" dirty="0"/>
                    <a:t> </a:t>
                  </a:r>
                  <a:r>
                    <a:rPr lang="ru-RU" sz="2400" dirty="0" smtClean="0"/>
                    <a:t>следующее слово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в предложении</a:t>
                  </a:r>
                  <a:endParaRPr lang="ru-RU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56" t="-2516" r="-1578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5311692" y="6400412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http://www.wildml.com/2015/09/recurrent-neural-networks-tutorial-part-1-introduction-to-rnns/</a:t>
            </a:r>
            <a:endParaRPr lang="ru-RU" sz="1200" dirty="0"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26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развернуть сеть по времени</a:t>
            </a:r>
            <a:r>
              <a:rPr lang="en-US" dirty="0" smtClean="0"/>
              <a:t> t</a:t>
            </a:r>
            <a:r>
              <a:rPr lang="ru-RU" dirty="0" smtClean="0"/>
              <a:t>, то получим обычную </a:t>
            </a:r>
            <a:r>
              <a:rPr lang="en-US" dirty="0" smtClean="0"/>
              <a:t>feed-forward</a:t>
            </a:r>
            <a:r>
              <a:rPr lang="ru-RU" dirty="0" smtClean="0"/>
              <a:t> сеть с </a:t>
            </a:r>
            <a:r>
              <a:rPr lang="en-US" dirty="0" smtClean="0"/>
              <a:t>shared</a:t>
            </a:r>
            <a:r>
              <a:rPr lang="ru-RU" dirty="0" smtClean="0"/>
              <a:t> параметрами</a:t>
            </a:r>
          </a:p>
          <a:p>
            <a:r>
              <a:rPr lang="ru-RU" dirty="0" smtClean="0"/>
              <a:t>Применяем </a:t>
            </a:r>
            <a:r>
              <a:rPr lang="en-US" dirty="0" smtClean="0"/>
              <a:t>backpropagation</a:t>
            </a:r>
            <a:r>
              <a:rPr lang="ru-RU" dirty="0" smtClean="0"/>
              <a:t>, считаем градиенты для каждого параметра</a:t>
            </a:r>
          </a:p>
          <a:p>
            <a:r>
              <a:rPr lang="ru-RU" dirty="0"/>
              <a:t>Д</a:t>
            </a:r>
            <a:r>
              <a:rPr lang="ru-RU" dirty="0" smtClean="0"/>
              <a:t>алее (так же, как в случае сверток </a:t>
            </a:r>
            <a:r>
              <a:rPr lang="en-US" dirty="0" smtClean="0"/>
              <a:t>CNN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суммируем градиенты по </a:t>
            </a:r>
            <a:r>
              <a:rPr lang="en-US" dirty="0" smtClean="0"/>
              <a:t>shared </a:t>
            </a:r>
            <a:r>
              <a:rPr lang="ru-RU" dirty="0" smtClean="0"/>
              <a:t>параметрам и делаем шаг </a:t>
            </a:r>
            <a:r>
              <a:rPr lang="en-US" dirty="0" smtClean="0"/>
              <a:t>SGD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0" y="3800952"/>
            <a:ext cx="8600220" cy="22597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964" y="6408363"/>
            <a:ext cx="4055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en.wikipedia.org/wiki/Backpropagation_through_time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917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2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3" y="6392556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9236" y="2101755"/>
            <a:ext cx="1692322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2715904" y="1555789"/>
            <a:ext cx="1569493" cy="570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7519916" y="1269242"/>
            <a:ext cx="890546" cy="857450"/>
          </a:xfrm>
          <a:prstGeom prst="curvedConnector3">
            <a:avLst>
              <a:gd name="adj1" fmla="val 125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591869" y="2982540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25386" y="2982540"/>
            <a:ext cx="1023582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Обозначение </a:t>
                </a:r>
                <a:br>
                  <a:rPr lang="ru-RU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</a:t>
            </a:r>
            <a:r>
              <a:rPr lang="en-US" dirty="0" smtClean="0"/>
              <a:t>3</a:t>
            </a:r>
            <a:r>
              <a:rPr lang="ru-RU" dirty="0" smtClean="0"/>
              <a:t>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621671" y="3061949"/>
            <a:ext cx="1091821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7030A0"/>
                    </a:solidFill>
                  </a:rPr>
                  <a:t>Обозначение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581935" y="3061949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Индукцией легко показать, что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3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8" y="3577865"/>
            <a:ext cx="4173820" cy="2450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845598"/>
            <a:ext cx="7484167" cy="43192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61" y="834887"/>
            <a:ext cx="7502519" cy="432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8065</TotalTime>
  <Words>1446</Words>
  <Application>Microsoft Macintosh PowerPoint</Application>
  <PresentationFormat>Widescreen</PresentationFormat>
  <Paragraphs>169</Paragraphs>
  <Slides>27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Cambria Math</vt:lpstr>
      <vt:lpstr>Mangal</vt:lpstr>
      <vt:lpstr>Arial</vt:lpstr>
      <vt:lpstr>Office Theme</vt:lpstr>
      <vt:lpstr>MML minor #7</vt:lpstr>
      <vt:lpstr>Recurrent Neural Networks (RNN)</vt:lpstr>
      <vt:lpstr>Как устроена простая RNN</vt:lpstr>
      <vt:lpstr>Backpropagation through time (BPTT)</vt:lpstr>
      <vt:lpstr>Посчитаем производную для 2 шагов</vt:lpstr>
      <vt:lpstr>Посчитаем производную для 3 шагов</vt:lpstr>
      <vt:lpstr>Индукцией легко показать, что…</vt:lpstr>
      <vt:lpstr>BPTT на примере</vt:lpstr>
      <vt:lpstr>BPTT на примере</vt:lpstr>
      <vt:lpstr>Проблема с затухающими градиентами</vt:lpstr>
      <vt:lpstr>Gradient clipping</vt:lpstr>
      <vt:lpstr>Простая RNN плохо работает</vt:lpstr>
      <vt:lpstr>Спасет LSTM</vt:lpstr>
      <vt:lpstr>LSTM решает проблему затухания градиентов</vt:lpstr>
      <vt:lpstr>LSTM cell state</vt:lpstr>
      <vt:lpstr>LSTM forget gate</vt:lpstr>
      <vt:lpstr>LSTM input gate и вклад ячейки в состояние </vt:lpstr>
      <vt:lpstr>Обновление состояния</vt:lpstr>
      <vt:lpstr>Выдача скрытого состояния наружу</vt:lpstr>
      <vt:lpstr>Encoder-decoder (seq2seq)</vt:lpstr>
      <vt:lpstr>Поможет attention</vt:lpstr>
      <vt:lpstr>Машинный перевод (seq2seq + attention)</vt:lpstr>
      <vt:lpstr>Multi-language перевод от Google</vt:lpstr>
      <vt:lpstr>Распознавание голоса (seq2seq + attention)</vt:lpstr>
      <vt:lpstr>Image captioning (CNN encoder – RNN decoder)</vt:lpstr>
      <vt:lpstr>Пример: распознавание рукописного текста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577</cp:revision>
  <cp:lastPrinted>2017-10-18T22:21:29Z</cp:lastPrinted>
  <dcterms:created xsi:type="dcterms:W3CDTF">2017-04-01T14:01:14Z</dcterms:created>
  <dcterms:modified xsi:type="dcterms:W3CDTF">2017-10-19T12:24:08Z</dcterms:modified>
</cp:coreProperties>
</file>